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68" r:id="rId3"/>
    <p:sldId id="257" r:id="rId4"/>
    <p:sldId id="258" r:id="rId5"/>
    <p:sldId id="272" r:id="rId6"/>
    <p:sldId id="259" r:id="rId7"/>
    <p:sldId id="273" r:id="rId8"/>
    <p:sldId id="260" r:id="rId9"/>
    <p:sldId id="274" r:id="rId10"/>
    <p:sldId id="275" r:id="rId11"/>
    <p:sldId id="261" r:id="rId12"/>
    <p:sldId id="276" r:id="rId13"/>
    <p:sldId id="277" r:id="rId14"/>
    <p:sldId id="262" r:id="rId15"/>
    <p:sldId id="263" r:id="rId16"/>
    <p:sldId id="278" r:id="rId17"/>
    <p:sldId id="279" r:id="rId18"/>
    <p:sldId id="264" r:id="rId19"/>
    <p:sldId id="265" r:id="rId20"/>
    <p:sldId id="266" r:id="rId21"/>
    <p:sldId id="267" r:id="rId22"/>
    <p:sldId id="280" r:id="rId23"/>
    <p:sldId id="269" r:id="rId24"/>
    <p:sldId id="270" r:id="rId25"/>
    <p:sldId id="281" r:id="rId26"/>
    <p:sldId id="282" r:id="rId27"/>
    <p:sldId id="283" r:id="rId28"/>
    <p:sldId id="27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9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99721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84061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32444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03883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86139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13236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03827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5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18023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36847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73705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0638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55436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26426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0987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4066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12/2/2018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473610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676A15-E87A-4820-966C-3092B46EEEA8}"/>
              </a:ext>
            </a:extLst>
          </p:cNvPr>
          <p:cNvSpPr>
            <a:spLocks noGrp="1"/>
          </p:cNvSpPr>
          <p:nvPr>
            <p:ph type="ctrTitle"/>
          </p:nvPr>
        </p:nvSpPr>
        <p:spPr/>
        <p:txBody>
          <a:bodyPr/>
          <a:lstStyle/>
          <a:p>
            <a:pPr algn="ctr"/>
            <a:r>
              <a:rPr lang="it-IT" dirty="0"/>
              <a:t>Cohousing per anziani</a:t>
            </a:r>
            <a:br>
              <a:rPr lang="it-IT" dirty="0"/>
            </a:br>
            <a:endParaRPr lang="it-IT" dirty="0"/>
          </a:p>
        </p:txBody>
      </p:sp>
      <p:sp>
        <p:nvSpPr>
          <p:cNvPr id="3" name="Sottotitolo 2">
            <a:extLst>
              <a:ext uri="{FF2B5EF4-FFF2-40B4-BE49-F238E27FC236}">
                <a16:creationId xmlns:a16="http://schemas.microsoft.com/office/drawing/2014/main" id="{A3B2B820-FD4C-4EF1-ABC8-2ABC42D3D504}"/>
              </a:ext>
            </a:extLst>
          </p:cNvPr>
          <p:cNvSpPr>
            <a:spLocks noGrp="1"/>
          </p:cNvSpPr>
          <p:nvPr>
            <p:ph type="subTitle" idx="1"/>
          </p:nvPr>
        </p:nvSpPr>
        <p:spPr/>
        <p:txBody>
          <a:bodyPr>
            <a:normAutofit lnSpcReduction="10000"/>
          </a:bodyPr>
          <a:lstStyle/>
          <a:p>
            <a:pPr algn="ctr"/>
            <a:r>
              <a:rPr lang="it-IT" dirty="0"/>
              <a:t>Abitare insieme per farsi compagnia, </a:t>
            </a:r>
          </a:p>
          <a:p>
            <a:pPr algn="ctr"/>
            <a:r>
              <a:rPr lang="it-IT" dirty="0"/>
              <a:t>aiutarsi, aprirsi alle persone che vivono nel</a:t>
            </a:r>
          </a:p>
          <a:p>
            <a:pPr algn="ctr"/>
            <a:r>
              <a:rPr lang="it-IT" dirty="0"/>
              <a:t>Territorio</a:t>
            </a:r>
          </a:p>
        </p:txBody>
      </p:sp>
    </p:spTree>
    <p:extLst>
      <p:ext uri="{BB962C8B-B14F-4D97-AF65-F5344CB8AC3E}">
        <p14:creationId xmlns:p14="http://schemas.microsoft.com/office/powerpoint/2010/main" val="3260395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AE457A-2288-46D0-9A6D-812DEBC905F9}"/>
              </a:ext>
            </a:extLst>
          </p:cNvPr>
          <p:cNvSpPr>
            <a:spLocks noGrp="1"/>
          </p:cNvSpPr>
          <p:nvPr>
            <p:ph type="title"/>
          </p:nvPr>
        </p:nvSpPr>
        <p:spPr/>
        <p:txBody>
          <a:bodyPr/>
          <a:lstStyle/>
          <a:p>
            <a:pPr algn="ctr"/>
            <a:r>
              <a:rPr lang="it-IT" dirty="0"/>
              <a:t>ISRAA</a:t>
            </a:r>
          </a:p>
        </p:txBody>
      </p:sp>
      <p:pic>
        <p:nvPicPr>
          <p:cNvPr id="5" name="Segnaposto contenuto 4">
            <a:extLst>
              <a:ext uri="{FF2B5EF4-FFF2-40B4-BE49-F238E27FC236}">
                <a16:creationId xmlns:a16="http://schemas.microsoft.com/office/drawing/2014/main" id="{B6D564F2-961B-4CCE-BA89-BC530948312F}"/>
              </a:ext>
            </a:extLst>
          </p:cNvPr>
          <p:cNvPicPr>
            <a:picLocks noGrp="1" noChangeAspect="1"/>
          </p:cNvPicPr>
          <p:nvPr>
            <p:ph idx="1"/>
          </p:nvPr>
        </p:nvPicPr>
        <p:blipFill>
          <a:blip r:embed="rId2"/>
          <a:stretch>
            <a:fillRect/>
          </a:stretch>
        </p:blipFill>
        <p:spPr>
          <a:xfrm>
            <a:off x="4024313" y="2133600"/>
            <a:ext cx="6045200" cy="3778250"/>
          </a:xfrm>
        </p:spPr>
      </p:pic>
    </p:spTree>
    <p:extLst>
      <p:ext uri="{BB962C8B-B14F-4D97-AF65-F5344CB8AC3E}">
        <p14:creationId xmlns:p14="http://schemas.microsoft.com/office/powerpoint/2010/main" val="1844611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BE12A4-31C6-4D24-9279-C9CF1F8D4788}"/>
              </a:ext>
            </a:extLst>
          </p:cNvPr>
          <p:cNvSpPr>
            <a:spLocks noGrp="1"/>
          </p:cNvSpPr>
          <p:nvPr>
            <p:ph type="title"/>
          </p:nvPr>
        </p:nvSpPr>
        <p:spPr>
          <a:xfrm>
            <a:off x="2589212" y="852710"/>
            <a:ext cx="8911687" cy="1280890"/>
          </a:xfrm>
        </p:spPr>
        <p:txBody>
          <a:bodyPr/>
          <a:lstStyle/>
          <a:p>
            <a:pPr algn="ctr"/>
            <a:r>
              <a:rPr lang="it-IT" dirty="0"/>
              <a:t>BORGO MAZZINI ISRAA</a:t>
            </a:r>
          </a:p>
        </p:txBody>
      </p:sp>
      <p:sp>
        <p:nvSpPr>
          <p:cNvPr id="3" name="Segnaposto contenuto 2">
            <a:extLst>
              <a:ext uri="{FF2B5EF4-FFF2-40B4-BE49-F238E27FC236}">
                <a16:creationId xmlns:a16="http://schemas.microsoft.com/office/drawing/2014/main" id="{4AF070E1-667F-42F3-9D0B-F0B00294AA0E}"/>
              </a:ext>
            </a:extLst>
          </p:cNvPr>
          <p:cNvSpPr>
            <a:spLocks noGrp="1"/>
          </p:cNvSpPr>
          <p:nvPr>
            <p:ph idx="1"/>
          </p:nvPr>
        </p:nvSpPr>
        <p:spPr/>
        <p:txBody>
          <a:bodyPr/>
          <a:lstStyle/>
          <a:p>
            <a:r>
              <a:rPr lang="it-IT" dirty="0"/>
              <a:t>ISRAA E’ UNA ISTITUZIONE PUBBLICA di ASSISTENZA e BENEFICENZA (IPAB)</a:t>
            </a:r>
          </a:p>
          <a:p>
            <a:r>
              <a:rPr lang="it-IT" dirty="0"/>
              <a:t>HA UNA ESPERIENZA DECENNALE NELLA GESTIONE DELLE TRADIZIONALI CASE DI RIPOSO NEL CENTRO DI TREVISO</a:t>
            </a:r>
          </a:p>
          <a:p>
            <a:r>
              <a:rPr lang="it-IT" dirty="0"/>
              <a:t>TREVISO E’ UNA CITTA’ TRA LE PIU’ ALTE NELLA CLASSIFICA DELLA QUALITA’ DELLA VITA IN ITALIA</a:t>
            </a:r>
          </a:p>
          <a:p>
            <a:r>
              <a:rPr lang="it-IT" dirty="0"/>
              <a:t>GESTISCE 800 ANZIANI CON 500 DIPENDENTI E 100 COLLABORATORI</a:t>
            </a:r>
          </a:p>
          <a:p>
            <a:r>
              <a:rPr lang="it-IT" dirty="0"/>
              <a:t>GESTISCE ANZIANI AUTOSUFFICIENTI E NON AUTOSUFFICIENTI. GESTISCE LA FISIOLOGICA EVOLUZIONE DELL’ANZIANO DALLA AUTOSUFFICIENZA ALLA NON-AUTOSUFFICIENZA</a:t>
            </a:r>
          </a:p>
          <a:p>
            <a:r>
              <a:rPr lang="it-IT" dirty="0"/>
              <a:t>HA UNA OTTIMA </a:t>
            </a:r>
            <a:r>
              <a:rPr lang="it-IT" dirty="0">
                <a:solidFill>
                  <a:srgbClr val="C00000"/>
                </a:solidFill>
              </a:rPr>
              <a:t>ORGANIZZAZIONE</a:t>
            </a:r>
          </a:p>
        </p:txBody>
      </p:sp>
    </p:spTree>
    <p:extLst>
      <p:ext uri="{BB962C8B-B14F-4D97-AF65-F5344CB8AC3E}">
        <p14:creationId xmlns:p14="http://schemas.microsoft.com/office/powerpoint/2010/main" val="2776129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3BD161-EEF5-4F17-ABB9-788FFC7B084F}"/>
              </a:ext>
            </a:extLst>
          </p:cNvPr>
          <p:cNvSpPr>
            <a:spLocks noGrp="1"/>
          </p:cNvSpPr>
          <p:nvPr>
            <p:ph type="title"/>
          </p:nvPr>
        </p:nvSpPr>
        <p:spPr/>
        <p:txBody>
          <a:bodyPr/>
          <a:lstStyle/>
          <a:p>
            <a:pPr algn="ctr"/>
            <a:r>
              <a:rPr lang="it-IT" dirty="0"/>
              <a:t>ISRAA</a:t>
            </a:r>
          </a:p>
        </p:txBody>
      </p:sp>
      <p:pic>
        <p:nvPicPr>
          <p:cNvPr id="5" name="Segnaposto contenuto 4">
            <a:extLst>
              <a:ext uri="{FF2B5EF4-FFF2-40B4-BE49-F238E27FC236}">
                <a16:creationId xmlns:a16="http://schemas.microsoft.com/office/drawing/2014/main" id="{2862B270-988C-436C-AE98-1A4684D67B63}"/>
              </a:ext>
            </a:extLst>
          </p:cNvPr>
          <p:cNvPicPr>
            <a:picLocks noGrp="1" noChangeAspect="1"/>
          </p:cNvPicPr>
          <p:nvPr>
            <p:ph idx="1"/>
          </p:nvPr>
        </p:nvPicPr>
        <p:blipFill>
          <a:blip r:embed="rId2"/>
          <a:stretch>
            <a:fillRect/>
          </a:stretch>
        </p:blipFill>
        <p:spPr>
          <a:xfrm>
            <a:off x="4024313" y="2133600"/>
            <a:ext cx="6045200" cy="3778250"/>
          </a:xfrm>
        </p:spPr>
      </p:pic>
    </p:spTree>
    <p:extLst>
      <p:ext uri="{BB962C8B-B14F-4D97-AF65-F5344CB8AC3E}">
        <p14:creationId xmlns:p14="http://schemas.microsoft.com/office/powerpoint/2010/main" val="97602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C760BE-C8CD-4959-9C54-A02DFBBD7F7E}"/>
              </a:ext>
            </a:extLst>
          </p:cNvPr>
          <p:cNvSpPr>
            <a:spLocks noGrp="1"/>
          </p:cNvSpPr>
          <p:nvPr>
            <p:ph type="title"/>
          </p:nvPr>
        </p:nvSpPr>
        <p:spPr/>
        <p:txBody>
          <a:bodyPr/>
          <a:lstStyle/>
          <a:p>
            <a:pPr algn="ctr"/>
            <a:r>
              <a:rPr lang="it-IT" dirty="0"/>
              <a:t>ISRAA</a:t>
            </a:r>
          </a:p>
        </p:txBody>
      </p:sp>
      <p:pic>
        <p:nvPicPr>
          <p:cNvPr id="5" name="Segnaposto contenuto 4">
            <a:extLst>
              <a:ext uri="{FF2B5EF4-FFF2-40B4-BE49-F238E27FC236}">
                <a16:creationId xmlns:a16="http://schemas.microsoft.com/office/drawing/2014/main" id="{9B25994E-3A56-407E-9D2B-E2DE20497DE1}"/>
              </a:ext>
            </a:extLst>
          </p:cNvPr>
          <p:cNvPicPr>
            <a:picLocks noGrp="1" noChangeAspect="1"/>
          </p:cNvPicPr>
          <p:nvPr>
            <p:ph idx="1"/>
          </p:nvPr>
        </p:nvPicPr>
        <p:blipFill>
          <a:blip r:embed="rId2"/>
          <a:stretch>
            <a:fillRect/>
          </a:stretch>
        </p:blipFill>
        <p:spPr>
          <a:xfrm>
            <a:off x="4024313" y="2133600"/>
            <a:ext cx="6045200" cy="3778250"/>
          </a:xfrm>
        </p:spPr>
      </p:pic>
    </p:spTree>
    <p:extLst>
      <p:ext uri="{BB962C8B-B14F-4D97-AF65-F5344CB8AC3E}">
        <p14:creationId xmlns:p14="http://schemas.microsoft.com/office/powerpoint/2010/main" val="829363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F89606-9863-472B-B7DC-F0C893F57949}"/>
              </a:ext>
            </a:extLst>
          </p:cNvPr>
          <p:cNvSpPr>
            <a:spLocks noGrp="1"/>
          </p:cNvSpPr>
          <p:nvPr>
            <p:ph type="title"/>
          </p:nvPr>
        </p:nvSpPr>
        <p:spPr/>
        <p:txBody>
          <a:bodyPr/>
          <a:lstStyle/>
          <a:p>
            <a:pPr algn="ctr"/>
            <a:r>
              <a:rPr lang="it-IT" dirty="0"/>
              <a:t>BORGO MAZZINI ISRAA</a:t>
            </a:r>
          </a:p>
        </p:txBody>
      </p:sp>
      <p:sp>
        <p:nvSpPr>
          <p:cNvPr id="3" name="Segnaposto contenuto 2">
            <a:extLst>
              <a:ext uri="{FF2B5EF4-FFF2-40B4-BE49-F238E27FC236}">
                <a16:creationId xmlns:a16="http://schemas.microsoft.com/office/drawing/2014/main" id="{89EDBEE5-BE61-4983-8D72-2FB90E9FEAB7}"/>
              </a:ext>
            </a:extLst>
          </p:cNvPr>
          <p:cNvSpPr>
            <a:spLocks noGrp="1"/>
          </p:cNvSpPr>
          <p:nvPr>
            <p:ph idx="1"/>
          </p:nvPr>
        </p:nvSpPr>
        <p:spPr/>
        <p:txBody>
          <a:bodyPr>
            <a:normAutofit fontScale="92500"/>
          </a:bodyPr>
          <a:lstStyle/>
          <a:p>
            <a:r>
              <a:rPr lang="it-IT" dirty="0"/>
              <a:t>Cohousing Anziani autosufficienti a Borgo Mazzini nel centro storico di Treviso</a:t>
            </a:r>
          </a:p>
          <a:p>
            <a:pPr>
              <a:buFont typeface="Wingdings" panose="05000000000000000000" pitchFamily="2" charset="2"/>
              <a:buChar char="§"/>
            </a:pPr>
            <a:r>
              <a:rPr lang="it-IT" dirty="0"/>
              <a:t>Miniappartamenti di 40 o 60 mq con spazi comuni nella struttura sia per singoli che per coppie</a:t>
            </a:r>
          </a:p>
          <a:p>
            <a:pPr>
              <a:buFont typeface="Wingdings" panose="05000000000000000000" pitchFamily="2" charset="2"/>
              <a:buChar char="§"/>
            </a:pPr>
            <a:r>
              <a:rPr lang="it-IT" dirty="0"/>
              <a:t>4 Nuclei abitativi (che sono Piccole Comunità di Vicinato Solidale)</a:t>
            </a:r>
          </a:p>
          <a:p>
            <a:pPr>
              <a:buFont typeface="Wingdings" panose="05000000000000000000" pitchFamily="2" charset="2"/>
              <a:buChar char="§"/>
            </a:pPr>
            <a:r>
              <a:rPr lang="it-IT" dirty="0"/>
              <a:t>Accesso a tutti i servizi di ISRAA</a:t>
            </a:r>
          </a:p>
          <a:p>
            <a:pPr>
              <a:buFont typeface="Wingdings" panose="05000000000000000000" pitchFamily="2" charset="2"/>
              <a:buChar char="§"/>
            </a:pPr>
            <a:r>
              <a:rPr lang="it-IT" dirty="0"/>
              <a:t>Domotica con sensori per chiedere aiuto sia a ISRAA che ai </a:t>
            </a:r>
            <a:r>
              <a:rPr lang="it-IT" dirty="0" err="1"/>
              <a:t>cohousers</a:t>
            </a:r>
            <a:r>
              <a:rPr lang="it-IT" dirty="0"/>
              <a:t> (via tablet). </a:t>
            </a:r>
          </a:p>
          <a:p>
            <a:pPr>
              <a:buFont typeface="Wingdings" panose="05000000000000000000" pitchFamily="2" charset="2"/>
              <a:buChar char="§"/>
            </a:pPr>
            <a:r>
              <a:rPr lang="it-IT" dirty="0"/>
              <a:t>La struttura è senza barriere architettoniche, curata nella luminosità e nel verde</a:t>
            </a:r>
          </a:p>
          <a:p>
            <a:pPr>
              <a:buFont typeface="Wingdings" panose="05000000000000000000" pitchFamily="2" charset="2"/>
              <a:buChar char="§"/>
            </a:pPr>
            <a:r>
              <a:rPr lang="it-IT" dirty="0"/>
              <a:t>Canone da 690 a 890 euro che comprende le bollette, spese di condominio e cambio settimanale della biancheria piana</a:t>
            </a:r>
          </a:p>
        </p:txBody>
      </p:sp>
    </p:spTree>
    <p:extLst>
      <p:ext uri="{BB962C8B-B14F-4D97-AF65-F5344CB8AC3E}">
        <p14:creationId xmlns:p14="http://schemas.microsoft.com/office/powerpoint/2010/main" val="2486634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42001C-1259-485E-842D-6FCD63C0F1A7}"/>
              </a:ext>
            </a:extLst>
          </p:cNvPr>
          <p:cNvSpPr>
            <a:spLocks noGrp="1"/>
          </p:cNvSpPr>
          <p:nvPr>
            <p:ph type="title"/>
          </p:nvPr>
        </p:nvSpPr>
        <p:spPr/>
        <p:txBody>
          <a:bodyPr/>
          <a:lstStyle/>
          <a:p>
            <a:pPr algn="ctr"/>
            <a:r>
              <a:rPr lang="it-IT" dirty="0"/>
              <a:t>BORGO MAZZINI ISRAA</a:t>
            </a:r>
          </a:p>
        </p:txBody>
      </p:sp>
      <p:sp>
        <p:nvSpPr>
          <p:cNvPr id="3" name="Segnaposto contenuto 2">
            <a:extLst>
              <a:ext uri="{FF2B5EF4-FFF2-40B4-BE49-F238E27FC236}">
                <a16:creationId xmlns:a16="http://schemas.microsoft.com/office/drawing/2014/main" id="{FDABED23-4C0D-4C0C-8EA9-0E00568C327D}"/>
              </a:ext>
            </a:extLst>
          </p:cNvPr>
          <p:cNvSpPr>
            <a:spLocks noGrp="1"/>
          </p:cNvSpPr>
          <p:nvPr>
            <p:ph idx="1"/>
          </p:nvPr>
        </p:nvSpPr>
        <p:spPr/>
        <p:txBody>
          <a:bodyPr/>
          <a:lstStyle/>
          <a:p>
            <a:r>
              <a:rPr lang="it-IT" dirty="0"/>
              <a:t>Cohousing Anziani autosufficienti a Borgo Mazzini nel centro storico di Treviso</a:t>
            </a:r>
          </a:p>
          <a:p>
            <a:r>
              <a:rPr lang="it-IT" dirty="0"/>
              <a:t>Graduatorie per l’assegnazione dei mini:</a:t>
            </a:r>
          </a:p>
          <a:p>
            <a:pPr>
              <a:buFont typeface="+mj-lt"/>
              <a:buAutoNum type="arabicPeriod"/>
            </a:pPr>
            <a:r>
              <a:rPr lang="it-IT" dirty="0"/>
              <a:t>Autosufficienza ed età tra i 60 e gli 80 anni</a:t>
            </a:r>
          </a:p>
          <a:p>
            <a:pPr>
              <a:buFont typeface="+mj-lt"/>
              <a:buAutoNum type="arabicPeriod"/>
            </a:pPr>
            <a:r>
              <a:rPr lang="it-IT" dirty="0"/>
              <a:t>Residenza a Treviso</a:t>
            </a:r>
          </a:p>
          <a:p>
            <a:pPr>
              <a:buFont typeface="+mj-lt"/>
              <a:buAutoNum type="arabicPeriod"/>
            </a:pPr>
            <a:r>
              <a:rPr lang="it-IT" dirty="0"/>
              <a:t>Aver condiviso il processo della Progettazione Partecipata</a:t>
            </a:r>
          </a:p>
          <a:p>
            <a:pPr>
              <a:buFont typeface="+mj-lt"/>
              <a:buAutoNum type="arabicPeriod"/>
            </a:pPr>
            <a:r>
              <a:rPr lang="it-IT" dirty="0"/>
              <a:t>Aver finanziato il progetto (alcuni hanno venduto la loro vecchia casa)</a:t>
            </a:r>
          </a:p>
        </p:txBody>
      </p:sp>
    </p:spTree>
    <p:extLst>
      <p:ext uri="{BB962C8B-B14F-4D97-AF65-F5344CB8AC3E}">
        <p14:creationId xmlns:p14="http://schemas.microsoft.com/office/powerpoint/2010/main" val="1083833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09535A-8A43-4AF2-BD24-5E2601AC3EC7}"/>
              </a:ext>
            </a:extLst>
          </p:cNvPr>
          <p:cNvSpPr>
            <a:spLocks noGrp="1"/>
          </p:cNvSpPr>
          <p:nvPr>
            <p:ph type="title"/>
          </p:nvPr>
        </p:nvSpPr>
        <p:spPr/>
        <p:txBody>
          <a:bodyPr/>
          <a:lstStyle/>
          <a:p>
            <a:pPr algn="ctr"/>
            <a:r>
              <a:rPr lang="it-IT" dirty="0"/>
              <a:t>BORGO MAZZINI ISRAA</a:t>
            </a:r>
          </a:p>
        </p:txBody>
      </p:sp>
      <p:pic>
        <p:nvPicPr>
          <p:cNvPr id="5" name="Segnaposto contenuto 4">
            <a:extLst>
              <a:ext uri="{FF2B5EF4-FFF2-40B4-BE49-F238E27FC236}">
                <a16:creationId xmlns:a16="http://schemas.microsoft.com/office/drawing/2014/main" id="{F86DF0B1-0351-49C0-A510-D946B8F6AEC3}"/>
              </a:ext>
            </a:extLst>
          </p:cNvPr>
          <p:cNvPicPr>
            <a:picLocks noGrp="1" noChangeAspect="1"/>
          </p:cNvPicPr>
          <p:nvPr>
            <p:ph idx="1"/>
          </p:nvPr>
        </p:nvPicPr>
        <p:blipFill>
          <a:blip r:embed="rId2"/>
          <a:stretch>
            <a:fillRect/>
          </a:stretch>
        </p:blipFill>
        <p:spPr>
          <a:xfrm>
            <a:off x="4024313" y="2133600"/>
            <a:ext cx="6045200" cy="3778250"/>
          </a:xfrm>
        </p:spPr>
      </p:pic>
    </p:spTree>
    <p:extLst>
      <p:ext uri="{BB962C8B-B14F-4D97-AF65-F5344CB8AC3E}">
        <p14:creationId xmlns:p14="http://schemas.microsoft.com/office/powerpoint/2010/main" val="250055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FFB95F-9513-4CA8-AE8B-440C2CA2C2C4}"/>
              </a:ext>
            </a:extLst>
          </p:cNvPr>
          <p:cNvSpPr>
            <a:spLocks noGrp="1"/>
          </p:cNvSpPr>
          <p:nvPr>
            <p:ph type="title"/>
          </p:nvPr>
        </p:nvSpPr>
        <p:spPr/>
        <p:txBody>
          <a:bodyPr/>
          <a:lstStyle/>
          <a:p>
            <a:pPr algn="ctr"/>
            <a:r>
              <a:rPr lang="it-IT" dirty="0"/>
              <a:t>BORGO MAZZINI ISRAA</a:t>
            </a:r>
          </a:p>
        </p:txBody>
      </p:sp>
      <p:pic>
        <p:nvPicPr>
          <p:cNvPr id="5" name="Segnaposto contenuto 4">
            <a:extLst>
              <a:ext uri="{FF2B5EF4-FFF2-40B4-BE49-F238E27FC236}">
                <a16:creationId xmlns:a16="http://schemas.microsoft.com/office/drawing/2014/main" id="{321BE217-6712-4406-A863-DBD00B32DCEB}"/>
              </a:ext>
            </a:extLst>
          </p:cNvPr>
          <p:cNvPicPr>
            <a:picLocks noGrp="1" noChangeAspect="1"/>
          </p:cNvPicPr>
          <p:nvPr>
            <p:ph idx="1"/>
          </p:nvPr>
        </p:nvPicPr>
        <p:blipFill>
          <a:blip r:embed="rId2"/>
          <a:stretch>
            <a:fillRect/>
          </a:stretch>
        </p:blipFill>
        <p:spPr>
          <a:xfrm>
            <a:off x="5148215" y="2133600"/>
            <a:ext cx="3797396" cy="3778250"/>
          </a:xfrm>
        </p:spPr>
      </p:pic>
    </p:spTree>
    <p:extLst>
      <p:ext uri="{BB962C8B-B14F-4D97-AF65-F5344CB8AC3E}">
        <p14:creationId xmlns:p14="http://schemas.microsoft.com/office/powerpoint/2010/main" val="4191949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62A37B-A7D4-49DF-9D6A-1729C9A21283}"/>
              </a:ext>
            </a:extLst>
          </p:cNvPr>
          <p:cNvSpPr>
            <a:spLocks noGrp="1"/>
          </p:cNvSpPr>
          <p:nvPr>
            <p:ph type="title"/>
          </p:nvPr>
        </p:nvSpPr>
        <p:spPr/>
        <p:txBody>
          <a:bodyPr/>
          <a:lstStyle/>
          <a:p>
            <a:pPr algn="ctr"/>
            <a:r>
              <a:rPr lang="it-IT" dirty="0"/>
              <a:t>BORGO MAZZINI ISRAA</a:t>
            </a:r>
          </a:p>
        </p:txBody>
      </p:sp>
      <p:sp>
        <p:nvSpPr>
          <p:cNvPr id="3" name="Segnaposto contenuto 2">
            <a:extLst>
              <a:ext uri="{FF2B5EF4-FFF2-40B4-BE49-F238E27FC236}">
                <a16:creationId xmlns:a16="http://schemas.microsoft.com/office/drawing/2014/main" id="{726A27F5-5C45-4E0D-85C8-5863B87E336B}"/>
              </a:ext>
            </a:extLst>
          </p:cNvPr>
          <p:cNvSpPr>
            <a:spLocks noGrp="1"/>
          </p:cNvSpPr>
          <p:nvPr>
            <p:ph idx="1"/>
          </p:nvPr>
        </p:nvSpPr>
        <p:spPr/>
        <p:txBody>
          <a:bodyPr/>
          <a:lstStyle/>
          <a:p>
            <a:r>
              <a:rPr lang="it-IT" dirty="0"/>
              <a:t>Cohousing Anziani autosufficienti a Borgo Mazzini nel centro storico di Treviso</a:t>
            </a:r>
          </a:p>
          <a:p>
            <a:r>
              <a:rPr lang="it-IT" dirty="0"/>
              <a:t>Servizi a richiesta:</a:t>
            </a:r>
          </a:p>
          <a:p>
            <a:pPr marL="0" indent="0">
              <a:buNone/>
            </a:pPr>
            <a:r>
              <a:rPr lang="it-IT" dirty="0"/>
              <a:t>Pulizia ordinaria dell’alloggio. Lavanderia e guardaroba capi personali.</a:t>
            </a:r>
          </a:p>
          <a:p>
            <a:pPr marL="0" indent="0">
              <a:buNone/>
            </a:pPr>
            <a:r>
              <a:rPr lang="it-IT" dirty="0"/>
              <a:t>Pasti a domicilio. Segretariato per pratiche burocratiche, amministrative, fiscali, sanitarie. Supporto e promozione nella gestione delle nuove tecnologie. Servizi socio-culturali. Assistenza spirituale. Parrucchiera, manicure, pedicure.</a:t>
            </a:r>
          </a:p>
          <a:p>
            <a:pPr marL="0" indent="0">
              <a:buNone/>
            </a:pPr>
            <a:r>
              <a:rPr lang="it-IT" dirty="0"/>
              <a:t>Assistenza domiciliare. Assistenza alla persona (SAP). Interventi infermieristici, psicologici, logopedici, fisioterapici. </a:t>
            </a:r>
          </a:p>
          <a:p>
            <a:pPr marL="0" indent="0">
              <a:buNone/>
            </a:pPr>
            <a:r>
              <a:rPr lang="it-IT" dirty="0"/>
              <a:t>Progetto 360° per persone con deterioramento cognitivo.</a:t>
            </a:r>
          </a:p>
          <a:p>
            <a:endParaRPr lang="it-IT" dirty="0"/>
          </a:p>
          <a:p>
            <a:endParaRPr lang="it-IT" dirty="0"/>
          </a:p>
        </p:txBody>
      </p:sp>
    </p:spTree>
    <p:extLst>
      <p:ext uri="{BB962C8B-B14F-4D97-AF65-F5344CB8AC3E}">
        <p14:creationId xmlns:p14="http://schemas.microsoft.com/office/powerpoint/2010/main" val="1224224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5E4B0E-BF47-4284-A4D7-3A401B3FE186}"/>
              </a:ext>
            </a:extLst>
          </p:cNvPr>
          <p:cNvSpPr>
            <a:spLocks noGrp="1"/>
          </p:cNvSpPr>
          <p:nvPr>
            <p:ph type="title"/>
          </p:nvPr>
        </p:nvSpPr>
        <p:spPr/>
        <p:txBody>
          <a:bodyPr/>
          <a:lstStyle/>
          <a:p>
            <a:pPr algn="ctr"/>
            <a:r>
              <a:rPr lang="it-IT" dirty="0"/>
              <a:t>BORGO MAZZINI ISRAA</a:t>
            </a:r>
          </a:p>
        </p:txBody>
      </p:sp>
      <p:sp>
        <p:nvSpPr>
          <p:cNvPr id="3" name="Segnaposto contenuto 2">
            <a:extLst>
              <a:ext uri="{FF2B5EF4-FFF2-40B4-BE49-F238E27FC236}">
                <a16:creationId xmlns:a16="http://schemas.microsoft.com/office/drawing/2014/main" id="{36B73431-769F-48B9-84B4-ED979FD4CE76}"/>
              </a:ext>
            </a:extLst>
          </p:cNvPr>
          <p:cNvSpPr>
            <a:spLocks noGrp="1"/>
          </p:cNvSpPr>
          <p:nvPr>
            <p:ph idx="1"/>
          </p:nvPr>
        </p:nvSpPr>
        <p:spPr/>
        <p:txBody>
          <a:bodyPr>
            <a:normAutofit lnSpcReduction="10000"/>
          </a:bodyPr>
          <a:lstStyle/>
          <a:p>
            <a:r>
              <a:rPr lang="it-IT" dirty="0"/>
              <a:t>Cohousing Anziani autosufficienti a Borgo Mazzini nel centro storico di Treviso</a:t>
            </a:r>
          </a:p>
          <a:p>
            <a:r>
              <a:rPr lang="it-IT" dirty="0"/>
              <a:t>Servizi innovativi</a:t>
            </a:r>
          </a:p>
          <a:p>
            <a:pPr marL="0" indent="0">
              <a:buNone/>
            </a:pPr>
            <a:r>
              <a:rPr lang="it-IT" dirty="0"/>
              <a:t>Portierato Sociale. Un servizio di front-office che ha il compito di garantire informazioni, accogliere esigenze ed intercettare bisogni</a:t>
            </a:r>
          </a:p>
          <a:p>
            <a:pPr marL="0" indent="0">
              <a:buNone/>
            </a:pPr>
            <a:r>
              <a:rPr lang="it-IT" dirty="0"/>
              <a:t>Banca del Tempo. Una rete tra residenti che, mettendo a disposizione capacità, interessi e tempo, promuovono iniziative e si aiutano nel quotidiano per spostamenti, commissioni, e acquisti, ricevendo un contributo per la fruizione dei servizi (ISRAA) o uno sconto sul canone mensile.</a:t>
            </a:r>
          </a:p>
          <a:p>
            <a:pPr marL="0" indent="0">
              <a:buNone/>
            </a:pPr>
            <a:r>
              <a:rPr lang="it-IT" dirty="0"/>
              <a:t>Volontariato Senior. Una forma di vicinanza ed auto-mutuo-aiuto, innovativa e di qualità, per coinvolgere i residenti nella </a:t>
            </a:r>
            <a:r>
              <a:rPr lang="it-IT" dirty="0">
                <a:solidFill>
                  <a:srgbClr val="C00000"/>
                </a:solidFill>
              </a:rPr>
              <a:t>rete di volontariato che collabora con ISRAA</a:t>
            </a:r>
            <a:r>
              <a:rPr lang="it-IT" dirty="0"/>
              <a:t>.</a:t>
            </a:r>
          </a:p>
        </p:txBody>
      </p:sp>
    </p:spTree>
    <p:extLst>
      <p:ext uri="{BB962C8B-B14F-4D97-AF65-F5344CB8AC3E}">
        <p14:creationId xmlns:p14="http://schemas.microsoft.com/office/powerpoint/2010/main" val="836557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09FE11-09C0-4547-BB68-649A9B06A0F7}"/>
              </a:ext>
            </a:extLst>
          </p:cNvPr>
          <p:cNvSpPr>
            <a:spLocks noGrp="1"/>
          </p:cNvSpPr>
          <p:nvPr>
            <p:ph type="title"/>
          </p:nvPr>
        </p:nvSpPr>
        <p:spPr/>
        <p:txBody>
          <a:bodyPr/>
          <a:lstStyle/>
          <a:p>
            <a:pPr algn="ctr"/>
            <a:r>
              <a:rPr lang="it-IT" dirty="0"/>
              <a:t>Cohousing per anziani</a:t>
            </a:r>
          </a:p>
        </p:txBody>
      </p:sp>
      <p:sp>
        <p:nvSpPr>
          <p:cNvPr id="3" name="Segnaposto contenuto 2">
            <a:extLst>
              <a:ext uri="{FF2B5EF4-FFF2-40B4-BE49-F238E27FC236}">
                <a16:creationId xmlns:a16="http://schemas.microsoft.com/office/drawing/2014/main" id="{1C7070E6-9D57-4365-9930-E5A996CC7BF5}"/>
              </a:ext>
            </a:extLst>
          </p:cNvPr>
          <p:cNvSpPr>
            <a:spLocks noGrp="1"/>
          </p:cNvSpPr>
          <p:nvPr>
            <p:ph idx="1"/>
          </p:nvPr>
        </p:nvSpPr>
        <p:spPr/>
        <p:txBody>
          <a:bodyPr/>
          <a:lstStyle/>
          <a:p>
            <a:pPr marL="0" indent="0" algn="ctr">
              <a:buNone/>
            </a:pPr>
            <a:endParaRPr lang="it-IT" dirty="0"/>
          </a:p>
          <a:p>
            <a:pPr marL="0" indent="0" algn="ctr">
              <a:buNone/>
            </a:pPr>
            <a:r>
              <a:rPr lang="it-IT" sz="2400" dirty="0">
                <a:solidFill>
                  <a:schemeClr val="tx1">
                    <a:lumMod val="95000"/>
                    <a:lumOff val="5000"/>
                  </a:schemeClr>
                </a:solidFill>
              </a:rPr>
              <a:t>Perché?</a:t>
            </a:r>
          </a:p>
          <a:p>
            <a:pPr marL="0" indent="0" algn="ctr">
              <a:buNone/>
            </a:pPr>
            <a:r>
              <a:rPr lang="it-IT" sz="2400" dirty="0">
                <a:solidFill>
                  <a:schemeClr val="tx1">
                    <a:lumMod val="95000"/>
                    <a:lumOff val="5000"/>
                  </a:schemeClr>
                </a:solidFill>
              </a:rPr>
              <a:t>Perché il 70% degli Anziani sopra i 70 anni</a:t>
            </a:r>
            <a:r>
              <a:rPr lang="it-IT" sz="2400" dirty="0"/>
              <a:t> </a:t>
            </a:r>
          </a:p>
          <a:p>
            <a:pPr marL="0" indent="0" algn="ctr">
              <a:buNone/>
            </a:pPr>
            <a:r>
              <a:rPr lang="it-IT" sz="2400" dirty="0">
                <a:solidFill>
                  <a:srgbClr val="C00000"/>
                </a:solidFill>
              </a:rPr>
              <a:t>vive da solo</a:t>
            </a:r>
            <a:endParaRPr lang="it-IT" sz="2400" dirty="0">
              <a:solidFill>
                <a:schemeClr val="tx1"/>
              </a:solidFill>
            </a:endParaRPr>
          </a:p>
          <a:p>
            <a:pPr marL="0" indent="0">
              <a:buNone/>
            </a:pPr>
            <a:r>
              <a:rPr lang="it-IT" sz="2400" dirty="0">
                <a:solidFill>
                  <a:schemeClr val="tx1"/>
                </a:solidFill>
              </a:rPr>
              <a:t>il Cohousing è necessario perché è la soluzione più umana e più economica, la più efficiente e la più efficace, ma:</a:t>
            </a:r>
          </a:p>
          <a:p>
            <a:pPr marL="0" indent="0">
              <a:buNone/>
            </a:pPr>
            <a:r>
              <a:rPr lang="it-IT" sz="2400" dirty="0">
                <a:solidFill>
                  <a:schemeClr val="tx1"/>
                </a:solidFill>
              </a:rPr>
              <a:t>va </a:t>
            </a:r>
            <a:r>
              <a:rPr lang="it-IT" sz="2400" dirty="0">
                <a:solidFill>
                  <a:srgbClr val="C00000"/>
                </a:solidFill>
              </a:rPr>
              <a:t>organizzata</a:t>
            </a:r>
            <a:r>
              <a:rPr lang="it-IT" sz="2400" dirty="0">
                <a:solidFill>
                  <a:schemeClr val="tx1"/>
                </a:solidFill>
              </a:rPr>
              <a:t> con molta cura e con una progettazione sapiente sul medio periodo</a:t>
            </a:r>
            <a:endParaRPr lang="it-IT" sz="2400" dirty="0">
              <a:solidFill>
                <a:srgbClr val="C00000"/>
              </a:solidFill>
            </a:endParaRPr>
          </a:p>
          <a:p>
            <a:pPr marL="0" indent="0">
              <a:buNone/>
            </a:pPr>
            <a:endParaRPr lang="it-IT" sz="2400" dirty="0">
              <a:solidFill>
                <a:schemeClr val="tx1"/>
              </a:solidFill>
            </a:endParaRPr>
          </a:p>
          <a:p>
            <a:pPr marL="0" indent="0" algn="ctr">
              <a:buNone/>
            </a:pPr>
            <a:endParaRPr lang="it-IT" dirty="0"/>
          </a:p>
        </p:txBody>
      </p:sp>
    </p:spTree>
    <p:extLst>
      <p:ext uri="{BB962C8B-B14F-4D97-AF65-F5344CB8AC3E}">
        <p14:creationId xmlns:p14="http://schemas.microsoft.com/office/powerpoint/2010/main" val="3763262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17E1DA-4ED2-4091-A85F-7E038C2EAF4A}"/>
              </a:ext>
            </a:extLst>
          </p:cNvPr>
          <p:cNvSpPr>
            <a:spLocks noGrp="1"/>
          </p:cNvSpPr>
          <p:nvPr>
            <p:ph type="title"/>
          </p:nvPr>
        </p:nvSpPr>
        <p:spPr/>
        <p:txBody>
          <a:bodyPr/>
          <a:lstStyle/>
          <a:p>
            <a:pPr algn="ctr"/>
            <a:r>
              <a:rPr lang="it-IT" dirty="0"/>
              <a:t>BORGO MAZZINI ISRAA</a:t>
            </a:r>
          </a:p>
        </p:txBody>
      </p:sp>
      <p:sp>
        <p:nvSpPr>
          <p:cNvPr id="3" name="Segnaposto contenuto 2">
            <a:extLst>
              <a:ext uri="{FF2B5EF4-FFF2-40B4-BE49-F238E27FC236}">
                <a16:creationId xmlns:a16="http://schemas.microsoft.com/office/drawing/2014/main" id="{87841707-842B-436B-97E7-5EBE1C247367}"/>
              </a:ext>
            </a:extLst>
          </p:cNvPr>
          <p:cNvSpPr>
            <a:spLocks noGrp="1"/>
          </p:cNvSpPr>
          <p:nvPr>
            <p:ph idx="1"/>
          </p:nvPr>
        </p:nvSpPr>
        <p:spPr/>
        <p:txBody>
          <a:bodyPr/>
          <a:lstStyle/>
          <a:p>
            <a:r>
              <a:rPr lang="it-IT" dirty="0"/>
              <a:t>Cohousing Anziani autosufficienti a Borgo Mazzini nel centro storico di Treviso</a:t>
            </a:r>
          </a:p>
          <a:p>
            <a:r>
              <a:rPr lang="it-IT" dirty="0"/>
              <a:t>Gli Attori del Cohousing ISRAA:</a:t>
            </a:r>
          </a:p>
          <a:p>
            <a:pPr>
              <a:buFont typeface="Wingdings" panose="05000000000000000000" pitchFamily="2" charset="2"/>
              <a:buChar char="ü"/>
            </a:pPr>
            <a:r>
              <a:rPr lang="it-IT" dirty="0"/>
              <a:t>Gli Anziani; invitati a partecipare alla Progettazione, alla Manutenzione della struttura, alla Socializzazione</a:t>
            </a:r>
          </a:p>
          <a:p>
            <a:pPr>
              <a:buFont typeface="Wingdings" panose="05000000000000000000" pitchFamily="2" charset="2"/>
              <a:buChar char="ü"/>
            </a:pPr>
            <a:r>
              <a:rPr lang="it-IT" dirty="0"/>
              <a:t>Le Famiglie degli Anziani che mettono in relazione tra loro le Generazioni e vivificano il rapporto con il Territorio</a:t>
            </a:r>
          </a:p>
          <a:p>
            <a:pPr>
              <a:buFont typeface="Wingdings" panose="05000000000000000000" pitchFamily="2" charset="2"/>
              <a:buChar char="ü"/>
            </a:pPr>
            <a:r>
              <a:rPr lang="it-IT" dirty="0"/>
              <a:t>Gli Operatori di ISRAA che hanno l’obiettivo di un servizio che valorizza la specifica personalità dell’anziano</a:t>
            </a:r>
          </a:p>
          <a:p>
            <a:pPr>
              <a:buFont typeface="Wingdings" panose="05000000000000000000" pitchFamily="2" charset="2"/>
              <a:buChar char="ü"/>
            </a:pPr>
            <a:r>
              <a:rPr lang="it-IT" dirty="0"/>
              <a:t>La </a:t>
            </a:r>
            <a:r>
              <a:rPr lang="it-IT" dirty="0">
                <a:solidFill>
                  <a:srgbClr val="C00000"/>
                </a:solidFill>
              </a:rPr>
              <a:t>Rete di Volontariato </a:t>
            </a:r>
            <a:r>
              <a:rPr lang="it-IT" dirty="0"/>
              <a:t>che supporta ISRAA</a:t>
            </a:r>
          </a:p>
        </p:txBody>
      </p:sp>
    </p:spTree>
    <p:extLst>
      <p:ext uri="{BB962C8B-B14F-4D97-AF65-F5344CB8AC3E}">
        <p14:creationId xmlns:p14="http://schemas.microsoft.com/office/powerpoint/2010/main" val="2808614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066902-14A3-444B-A043-F0193946338C}"/>
              </a:ext>
            </a:extLst>
          </p:cNvPr>
          <p:cNvSpPr>
            <a:spLocks noGrp="1"/>
          </p:cNvSpPr>
          <p:nvPr>
            <p:ph type="title"/>
          </p:nvPr>
        </p:nvSpPr>
        <p:spPr/>
        <p:txBody>
          <a:bodyPr/>
          <a:lstStyle/>
          <a:p>
            <a:pPr algn="ctr"/>
            <a:r>
              <a:rPr lang="it-IT" dirty="0"/>
              <a:t>BORGO MAZZINI ISRAA</a:t>
            </a:r>
          </a:p>
        </p:txBody>
      </p:sp>
      <p:sp>
        <p:nvSpPr>
          <p:cNvPr id="3" name="Segnaposto contenuto 2">
            <a:extLst>
              <a:ext uri="{FF2B5EF4-FFF2-40B4-BE49-F238E27FC236}">
                <a16:creationId xmlns:a16="http://schemas.microsoft.com/office/drawing/2014/main" id="{C01793C0-959F-42D5-A3B3-4F4B28D0B088}"/>
              </a:ext>
            </a:extLst>
          </p:cNvPr>
          <p:cNvSpPr>
            <a:spLocks noGrp="1"/>
          </p:cNvSpPr>
          <p:nvPr>
            <p:ph idx="1"/>
          </p:nvPr>
        </p:nvSpPr>
        <p:spPr/>
        <p:txBody>
          <a:bodyPr/>
          <a:lstStyle/>
          <a:p>
            <a:r>
              <a:rPr lang="it-IT" dirty="0"/>
              <a:t>Cohousing Anziani autosufficienti a Borgo Mazzini nel centro storico di Treviso</a:t>
            </a:r>
          </a:p>
          <a:p>
            <a:r>
              <a:rPr lang="it-IT" dirty="0"/>
              <a:t>Le Ragioni del successo di Borgo Mazzini:</a:t>
            </a:r>
          </a:p>
          <a:p>
            <a:pPr>
              <a:buFont typeface="+mj-lt"/>
              <a:buAutoNum type="arabicPeriod"/>
            </a:pPr>
            <a:r>
              <a:rPr lang="it-IT" dirty="0"/>
              <a:t>Progettazione Partecipata. Coinvolge operatori, associazioni del territorio, anziani e famiglie, Comune e Provincia di Treviso, Imprenditori, Regione Veneto, USSL 9, Rete di Volontariato</a:t>
            </a:r>
          </a:p>
          <a:p>
            <a:pPr>
              <a:buFont typeface="+mj-lt"/>
              <a:buAutoNum type="arabicPeriod"/>
            </a:pPr>
            <a:r>
              <a:rPr lang="it-IT" dirty="0"/>
              <a:t>Progettazione organizzata in 4 Gruppi: Sociale (la vita in comune), Autonomia (fisica, psicologica, relazionale dell’anziano), Economia (investimenti e gestione corrente), architettura ed urbanistica delle varie strutture</a:t>
            </a:r>
          </a:p>
          <a:p>
            <a:pPr>
              <a:buFont typeface="+mj-lt"/>
              <a:buAutoNum type="arabicPeriod"/>
            </a:pPr>
            <a:r>
              <a:rPr lang="it-IT" dirty="0"/>
              <a:t>Lavorare a Progetti. Finito un progetto ne inizia un altro</a:t>
            </a:r>
          </a:p>
        </p:txBody>
      </p:sp>
    </p:spTree>
    <p:extLst>
      <p:ext uri="{BB962C8B-B14F-4D97-AF65-F5344CB8AC3E}">
        <p14:creationId xmlns:p14="http://schemas.microsoft.com/office/powerpoint/2010/main" val="78712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234320-E264-4CA9-968B-959D70A40DBF}"/>
              </a:ext>
            </a:extLst>
          </p:cNvPr>
          <p:cNvSpPr>
            <a:spLocks noGrp="1"/>
          </p:cNvSpPr>
          <p:nvPr>
            <p:ph type="title"/>
          </p:nvPr>
        </p:nvSpPr>
        <p:spPr/>
        <p:txBody>
          <a:bodyPr/>
          <a:lstStyle/>
          <a:p>
            <a:pPr algn="ctr"/>
            <a:r>
              <a:rPr lang="it-IT" dirty="0"/>
              <a:t>BORGO MAZZINI ISRAA</a:t>
            </a:r>
          </a:p>
        </p:txBody>
      </p:sp>
      <p:pic>
        <p:nvPicPr>
          <p:cNvPr id="5" name="Segnaposto contenuto 4">
            <a:extLst>
              <a:ext uri="{FF2B5EF4-FFF2-40B4-BE49-F238E27FC236}">
                <a16:creationId xmlns:a16="http://schemas.microsoft.com/office/drawing/2014/main" id="{4E229E10-B0FA-4067-B77B-0FDDF4CD7EA5}"/>
              </a:ext>
            </a:extLst>
          </p:cNvPr>
          <p:cNvPicPr>
            <a:picLocks noGrp="1" noChangeAspect="1"/>
          </p:cNvPicPr>
          <p:nvPr>
            <p:ph idx="1"/>
          </p:nvPr>
        </p:nvPicPr>
        <p:blipFill>
          <a:blip r:embed="rId2"/>
          <a:stretch>
            <a:fillRect/>
          </a:stretch>
        </p:blipFill>
        <p:spPr>
          <a:xfrm>
            <a:off x="4024313" y="2133600"/>
            <a:ext cx="6045200" cy="3778250"/>
          </a:xfrm>
        </p:spPr>
      </p:pic>
    </p:spTree>
    <p:extLst>
      <p:ext uri="{BB962C8B-B14F-4D97-AF65-F5344CB8AC3E}">
        <p14:creationId xmlns:p14="http://schemas.microsoft.com/office/powerpoint/2010/main" val="2559957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2BFBE8-DBB2-4A74-98F1-0324753722B2}"/>
              </a:ext>
            </a:extLst>
          </p:cNvPr>
          <p:cNvSpPr>
            <a:spLocks noGrp="1"/>
          </p:cNvSpPr>
          <p:nvPr>
            <p:ph type="title"/>
          </p:nvPr>
        </p:nvSpPr>
        <p:spPr/>
        <p:txBody>
          <a:bodyPr/>
          <a:lstStyle/>
          <a:p>
            <a:pPr algn="ctr"/>
            <a:r>
              <a:rPr lang="it-IT" dirty="0"/>
              <a:t>BORGO MAZZINI ISRAA</a:t>
            </a:r>
          </a:p>
        </p:txBody>
      </p:sp>
      <p:sp>
        <p:nvSpPr>
          <p:cNvPr id="3" name="Segnaposto contenuto 2">
            <a:extLst>
              <a:ext uri="{FF2B5EF4-FFF2-40B4-BE49-F238E27FC236}">
                <a16:creationId xmlns:a16="http://schemas.microsoft.com/office/drawing/2014/main" id="{E7E942AC-EE8E-48F3-81DE-A46D03C29F35}"/>
              </a:ext>
            </a:extLst>
          </p:cNvPr>
          <p:cNvSpPr>
            <a:spLocks noGrp="1"/>
          </p:cNvSpPr>
          <p:nvPr>
            <p:ph idx="1"/>
          </p:nvPr>
        </p:nvSpPr>
        <p:spPr/>
        <p:txBody>
          <a:bodyPr/>
          <a:lstStyle/>
          <a:p>
            <a:r>
              <a:rPr lang="it-IT" dirty="0"/>
              <a:t>Cohousing Anziani autosufficienti a Borgo Mazzini nel centro storico di Treviso</a:t>
            </a:r>
          </a:p>
          <a:p>
            <a:r>
              <a:rPr lang="it-IT" dirty="0"/>
              <a:t>Dopo una lunga progettazione l’ 8 settembre 2018 sono stati inaugurati i primi 11 miniappartamenti a Borgo Mazzini, assegnati ad 8 single ed a 3 coppie</a:t>
            </a:r>
          </a:p>
          <a:p>
            <a:pPr marL="0" indent="0">
              <a:buNone/>
            </a:pPr>
            <a:r>
              <a:rPr lang="it-IT" dirty="0"/>
              <a:t>E’ stato un successo perché le domande erano 130. Prosegue la realizzazione degli altri mini, in varie tranche, affrontando passo </a:t>
            </a:r>
            <a:r>
              <a:rPr lang="it-IT" dirty="0" err="1"/>
              <a:t>passo</a:t>
            </a:r>
            <a:r>
              <a:rPr lang="it-IT" dirty="0"/>
              <a:t> il problema dei fondi necessari per ristrutturare ciascun nucleo. Su 19 milioni di spesa previsti per ristrutturare gli altri mini di proprietà di ISRAA ne mancano al momento 5. Il numero di richieste 10 volte superiore alla disponibilità garantisce che questa è la strada giusta.</a:t>
            </a:r>
          </a:p>
        </p:txBody>
      </p:sp>
    </p:spTree>
    <p:extLst>
      <p:ext uri="{BB962C8B-B14F-4D97-AF65-F5344CB8AC3E}">
        <p14:creationId xmlns:p14="http://schemas.microsoft.com/office/powerpoint/2010/main" val="3863980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834332-3832-4EA1-B7EF-28F3EC336224}"/>
              </a:ext>
            </a:extLst>
          </p:cNvPr>
          <p:cNvSpPr>
            <a:spLocks noGrp="1"/>
          </p:cNvSpPr>
          <p:nvPr>
            <p:ph type="title"/>
          </p:nvPr>
        </p:nvSpPr>
        <p:spPr/>
        <p:txBody>
          <a:bodyPr/>
          <a:lstStyle/>
          <a:p>
            <a:pPr algn="ctr"/>
            <a:r>
              <a:rPr lang="it-IT" dirty="0"/>
              <a:t>Invecchiamento Attivo</a:t>
            </a:r>
          </a:p>
        </p:txBody>
      </p:sp>
      <p:sp>
        <p:nvSpPr>
          <p:cNvPr id="3" name="Segnaposto contenuto 2">
            <a:extLst>
              <a:ext uri="{FF2B5EF4-FFF2-40B4-BE49-F238E27FC236}">
                <a16:creationId xmlns:a16="http://schemas.microsoft.com/office/drawing/2014/main" id="{0C2FF4DB-6D7F-441D-9527-CFF483B16775}"/>
              </a:ext>
            </a:extLst>
          </p:cNvPr>
          <p:cNvSpPr>
            <a:spLocks noGrp="1"/>
          </p:cNvSpPr>
          <p:nvPr>
            <p:ph idx="1"/>
          </p:nvPr>
        </p:nvSpPr>
        <p:spPr/>
        <p:txBody>
          <a:bodyPr/>
          <a:lstStyle/>
          <a:p>
            <a:pPr marL="0" indent="0">
              <a:buNone/>
            </a:pPr>
            <a:r>
              <a:rPr lang="it-IT" dirty="0">
                <a:solidFill>
                  <a:schemeClr val="tx1"/>
                </a:solidFill>
              </a:rPr>
              <a:t>il Cohousing è necessario per realizzare </a:t>
            </a:r>
            <a:r>
              <a:rPr lang="it-IT" dirty="0">
                <a:solidFill>
                  <a:srgbClr val="C00000"/>
                </a:solidFill>
              </a:rPr>
              <a:t>l’Invecchiamento Attivo </a:t>
            </a:r>
            <a:r>
              <a:rPr lang="it-IT" dirty="0">
                <a:solidFill>
                  <a:schemeClr val="tx1"/>
                </a:solidFill>
              </a:rPr>
              <a:t>perché favorisce la autonomia dell’anziano, lo stimola ad organizzare una nuova fase di vita sociale e quindi a riprogrammare la sua esistenza. Questo è il punto focale della psicologia dell’Invecchiamento Attivo: vedere la terza età come un progetto di Vita, che richiede attenzione cognitiva, autonomia, innovazione.</a:t>
            </a:r>
          </a:p>
          <a:p>
            <a:pPr marL="0" indent="0">
              <a:buNone/>
            </a:pPr>
            <a:r>
              <a:rPr lang="it-IT" dirty="0">
                <a:solidFill>
                  <a:schemeClr val="tx1"/>
                </a:solidFill>
              </a:rPr>
              <a:t>Allo stesso modo l’Invecchiamento Attivo è necessario per realizzare il Cohousing perché attiva le risorse fisiche, psichiche e sociali dell’anziano necessarie ad un cambiamento (dolce) di stile di vita. </a:t>
            </a:r>
          </a:p>
          <a:p>
            <a:pPr marL="0" indent="0">
              <a:buNone/>
            </a:pPr>
            <a:r>
              <a:rPr lang="it-IT" dirty="0">
                <a:solidFill>
                  <a:schemeClr val="tx1"/>
                </a:solidFill>
              </a:rPr>
              <a:t>Il Cohousing per Anziani richiede strutture abitative adeguate e servizi socio-sanitari. L’Invecchiamento Attivo richiede operatori esperti, che sono già in formazione all’Università di Cagliari.</a:t>
            </a:r>
          </a:p>
        </p:txBody>
      </p:sp>
    </p:spTree>
    <p:extLst>
      <p:ext uri="{BB962C8B-B14F-4D97-AF65-F5344CB8AC3E}">
        <p14:creationId xmlns:p14="http://schemas.microsoft.com/office/powerpoint/2010/main" val="1652665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357E37-F22F-4136-BD6B-58BECF88C1C0}"/>
              </a:ext>
            </a:extLst>
          </p:cNvPr>
          <p:cNvSpPr>
            <a:spLocks noGrp="1"/>
          </p:cNvSpPr>
          <p:nvPr>
            <p:ph type="title"/>
          </p:nvPr>
        </p:nvSpPr>
        <p:spPr/>
        <p:txBody>
          <a:bodyPr/>
          <a:lstStyle/>
          <a:p>
            <a:pPr algn="ctr"/>
            <a:r>
              <a:rPr lang="it-IT" dirty="0"/>
              <a:t>Flusso di Valore in € Euro </a:t>
            </a:r>
          </a:p>
        </p:txBody>
      </p:sp>
      <p:sp>
        <p:nvSpPr>
          <p:cNvPr id="3" name="Segnaposto contenuto 2">
            <a:extLst>
              <a:ext uri="{FF2B5EF4-FFF2-40B4-BE49-F238E27FC236}">
                <a16:creationId xmlns:a16="http://schemas.microsoft.com/office/drawing/2014/main" id="{12D9F1C7-4F9E-4FB9-87EA-73D5783353D5}"/>
              </a:ext>
            </a:extLst>
          </p:cNvPr>
          <p:cNvSpPr>
            <a:spLocks noGrp="1"/>
          </p:cNvSpPr>
          <p:nvPr>
            <p:ph idx="1"/>
          </p:nvPr>
        </p:nvSpPr>
        <p:spPr/>
        <p:txBody>
          <a:bodyPr/>
          <a:lstStyle/>
          <a:p>
            <a:pPr marL="0" indent="0">
              <a:buNone/>
            </a:pPr>
            <a:r>
              <a:rPr lang="it-IT" dirty="0"/>
              <a:t>Aspetto Economico del Cohousing. E’ solo un esempio di entrate/uscite preso dal caso di Trento – Casa Tassullo. Era inutilizzata dal 1988.</a:t>
            </a:r>
          </a:p>
          <a:p>
            <a:r>
              <a:rPr lang="it-IT" dirty="0"/>
              <a:t>Bene di Base: Una struttura abitativa. Una «Casa». Costo Zero. Viene data in comodato d’uso gratuito alla Cooperativa SAD.</a:t>
            </a:r>
          </a:p>
          <a:p>
            <a:r>
              <a:rPr lang="it-IT" dirty="0"/>
              <a:t>Ristrutturazione. Domotica Low Cost e altro. Uscite:  - 130.000 €</a:t>
            </a:r>
          </a:p>
          <a:p>
            <a:r>
              <a:rPr lang="it-IT" dirty="0"/>
              <a:t>Rette Annue delle 6 anziane assistite. Entrate: ( + X € ) ?</a:t>
            </a:r>
          </a:p>
          <a:p>
            <a:r>
              <a:rPr lang="it-IT" dirty="0"/>
              <a:t>Spese personale (due assistenti famigliari 24/7 che a turno vivono nella Casa). Uscite ( - Y €) ?</a:t>
            </a:r>
          </a:p>
          <a:p>
            <a:r>
              <a:rPr lang="it-IT" dirty="0"/>
              <a:t>Interessi sulla Ristrutturazione. Uscite: ( - Z €) ?</a:t>
            </a:r>
          </a:p>
          <a:p>
            <a:r>
              <a:rPr lang="it-IT" dirty="0"/>
              <a:t>Dismissioni </a:t>
            </a:r>
            <a:r>
              <a:rPr lang="it-IT"/>
              <a:t>di Beni e </a:t>
            </a:r>
            <a:r>
              <a:rPr lang="it-IT" dirty="0"/>
              <a:t>Contributi (UE, ASL, Regioni, Comuni). Entrate: ( + W €) </a:t>
            </a:r>
          </a:p>
          <a:p>
            <a:endParaRPr lang="it-IT" dirty="0"/>
          </a:p>
        </p:txBody>
      </p:sp>
    </p:spTree>
    <p:extLst>
      <p:ext uri="{BB962C8B-B14F-4D97-AF65-F5344CB8AC3E}">
        <p14:creationId xmlns:p14="http://schemas.microsoft.com/office/powerpoint/2010/main" val="3642513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8D566E-EED9-457A-B65B-51E1A9EB3BF0}"/>
              </a:ext>
            </a:extLst>
          </p:cNvPr>
          <p:cNvSpPr>
            <a:spLocks noGrp="1"/>
          </p:cNvSpPr>
          <p:nvPr>
            <p:ph type="title"/>
          </p:nvPr>
        </p:nvSpPr>
        <p:spPr/>
        <p:txBody>
          <a:bodyPr/>
          <a:lstStyle/>
          <a:p>
            <a:pPr algn="ctr"/>
            <a:r>
              <a:rPr lang="it-IT" dirty="0"/>
              <a:t>Flusso di Valore in € Euro </a:t>
            </a:r>
          </a:p>
        </p:txBody>
      </p:sp>
      <p:sp>
        <p:nvSpPr>
          <p:cNvPr id="3" name="Segnaposto contenuto 2">
            <a:extLst>
              <a:ext uri="{FF2B5EF4-FFF2-40B4-BE49-F238E27FC236}">
                <a16:creationId xmlns:a16="http://schemas.microsoft.com/office/drawing/2014/main" id="{598764D9-FAA0-4CF0-A262-AFD23E280CF0}"/>
              </a:ext>
            </a:extLst>
          </p:cNvPr>
          <p:cNvSpPr>
            <a:spLocks noGrp="1"/>
          </p:cNvSpPr>
          <p:nvPr>
            <p:ph idx="1"/>
          </p:nvPr>
        </p:nvSpPr>
        <p:spPr/>
        <p:txBody>
          <a:bodyPr>
            <a:normAutofit lnSpcReduction="10000"/>
          </a:bodyPr>
          <a:lstStyle/>
          <a:p>
            <a:pPr marL="0" indent="0" algn="ctr">
              <a:buNone/>
            </a:pPr>
            <a:r>
              <a:rPr lang="it-IT" dirty="0"/>
              <a:t>Abbattimento dei Costi?</a:t>
            </a:r>
          </a:p>
          <a:p>
            <a:pPr marL="0" indent="0" algn="ctr">
              <a:buNone/>
            </a:pPr>
            <a:r>
              <a:rPr lang="it-IT" dirty="0"/>
              <a:t>Dove?</a:t>
            </a:r>
          </a:p>
          <a:p>
            <a:r>
              <a:rPr lang="it-IT" dirty="0"/>
              <a:t>Nelle spese per il personale, Assistenti Familiari ed altri Operatori</a:t>
            </a:r>
          </a:p>
          <a:p>
            <a:pPr marL="0" indent="0" algn="ctr">
              <a:buNone/>
            </a:pPr>
            <a:r>
              <a:rPr lang="it-IT" dirty="0"/>
              <a:t>Come?</a:t>
            </a:r>
          </a:p>
          <a:p>
            <a:r>
              <a:rPr lang="it-IT" dirty="0"/>
              <a:t>Con il vicinato solidale proposto da ISRAA e Cooperativa SAD</a:t>
            </a:r>
          </a:p>
          <a:p>
            <a:pPr marL="0" indent="0" algn="ctr">
              <a:buNone/>
            </a:pPr>
            <a:r>
              <a:rPr lang="it-IT" dirty="0"/>
              <a:t>Esempio proposto da ISRAA</a:t>
            </a:r>
          </a:p>
          <a:p>
            <a:r>
              <a:rPr lang="it-IT" dirty="0"/>
              <a:t>Portierato Sociale: dare informazioni, accogliere esigenze, intercettare bisogni</a:t>
            </a:r>
          </a:p>
          <a:p>
            <a:r>
              <a:rPr lang="it-IT" dirty="0"/>
              <a:t>Banca del Tempo: Sconto sul canone</a:t>
            </a:r>
          </a:p>
          <a:p>
            <a:r>
              <a:rPr lang="it-IT" dirty="0"/>
              <a:t>Volontariato Senior: auto-mutuo-aiuto collegato alla Rete ISRAA</a:t>
            </a:r>
          </a:p>
        </p:txBody>
      </p:sp>
    </p:spTree>
    <p:extLst>
      <p:ext uri="{BB962C8B-B14F-4D97-AF65-F5344CB8AC3E}">
        <p14:creationId xmlns:p14="http://schemas.microsoft.com/office/powerpoint/2010/main" val="2797585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99DE88-AF27-4BA6-9CA3-32E58F79ACD3}"/>
              </a:ext>
            </a:extLst>
          </p:cNvPr>
          <p:cNvSpPr>
            <a:spLocks noGrp="1"/>
          </p:cNvSpPr>
          <p:nvPr>
            <p:ph type="title"/>
          </p:nvPr>
        </p:nvSpPr>
        <p:spPr/>
        <p:txBody>
          <a:bodyPr/>
          <a:lstStyle/>
          <a:p>
            <a:pPr algn="ctr"/>
            <a:r>
              <a:rPr lang="it-IT" dirty="0"/>
              <a:t>Livello Politico Istituzionale</a:t>
            </a:r>
          </a:p>
        </p:txBody>
      </p:sp>
      <p:sp>
        <p:nvSpPr>
          <p:cNvPr id="3" name="Segnaposto contenuto 2">
            <a:extLst>
              <a:ext uri="{FF2B5EF4-FFF2-40B4-BE49-F238E27FC236}">
                <a16:creationId xmlns:a16="http://schemas.microsoft.com/office/drawing/2014/main" id="{BD1EDCD8-72C0-4526-8403-94708B92E2E6}"/>
              </a:ext>
            </a:extLst>
          </p:cNvPr>
          <p:cNvSpPr>
            <a:spLocks noGrp="1"/>
          </p:cNvSpPr>
          <p:nvPr>
            <p:ph idx="1"/>
          </p:nvPr>
        </p:nvSpPr>
        <p:spPr/>
        <p:txBody>
          <a:bodyPr>
            <a:normAutofit lnSpcReduction="10000"/>
          </a:bodyPr>
          <a:lstStyle/>
          <a:p>
            <a:pPr marL="0" indent="0" algn="ctr">
              <a:buNone/>
            </a:pPr>
            <a:r>
              <a:rPr lang="it-IT" dirty="0"/>
              <a:t>Il Caso Trentino e la storia di Casa Tassullo</a:t>
            </a:r>
          </a:p>
          <a:p>
            <a:r>
              <a:rPr lang="it-IT" dirty="0"/>
              <a:t>Dualismo tra valli periferiche non sviluppate e abitate da anziani e zone (Trento città) urbanizzate e sviluppate</a:t>
            </a:r>
          </a:p>
          <a:p>
            <a:r>
              <a:rPr lang="it-IT" dirty="0"/>
              <a:t>Le Comunità di valle, I Comuni, la Cooperativa in conflitto con la Provincia Autonoma per decidere quale progetto scegliere</a:t>
            </a:r>
          </a:p>
          <a:p>
            <a:r>
              <a:rPr lang="it-IT" dirty="0"/>
              <a:t>La Provincia sceglie alla fine la soluzione Cohousing proposta dalla Comunità di Valle in quanto alternativa valida alle RSA ed alla carenza di posti letto della Tradizionali Case di Riposo.</a:t>
            </a:r>
          </a:p>
          <a:p>
            <a:r>
              <a:rPr lang="it-IT" dirty="0"/>
              <a:t>Sullo sfondo la Gestione della Sanità e l’articolazione locale del Servizio Sanitario Nazionale</a:t>
            </a:r>
          </a:p>
          <a:p>
            <a:r>
              <a:rPr lang="it-IT" dirty="0"/>
              <a:t>Statistica Qualità della Vita: Prima Trento, Treviso Sesta. Roma e Milano in coda. </a:t>
            </a:r>
          </a:p>
          <a:p>
            <a:endParaRPr lang="it-IT" dirty="0"/>
          </a:p>
        </p:txBody>
      </p:sp>
    </p:spTree>
    <p:extLst>
      <p:ext uri="{BB962C8B-B14F-4D97-AF65-F5344CB8AC3E}">
        <p14:creationId xmlns:p14="http://schemas.microsoft.com/office/powerpoint/2010/main" val="207591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FAC983-E002-4B04-838C-069869FA58AB}"/>
              </a:ext>
            </a:extLst>
          </p:cNvPr>
          <p:cNvSpPr>
            <a:spLocks noGrp="1"/>
          </p:cNvSpPr>
          <p:nvPr>
            <p:ph type="title"/>
          </p:nvPr>
        </p:nvSpPr>
        <p:spPr/>
        <p:txBody>
          <a:bodyPr>
            <a:normAutofit fontScale="90000"/>
          </a:bodyPr>
          <a:lstStyle/>
          <a:p>
            <a:br>
              <a:rPr lang="it-IT" dirty="0"/>
            </a:br>
            <a:br>
              <a:rPr lang="it-IT" dirty="0"/>
            </a:br>
            <a:br>
              <a:rPr lang="it-IT" dirty="0"/>
            </a:br>
            <a:br>
              <a:rPr lang="it-IT" dirty="0"/>
            </a:br>
            <a:endParaRPr lang="it-IT" dirty="0"/>
          </a:p>
        </p:txBody>
      </p:sp>
      <p:sp>
        <p:nvSpPr>
          <p:cNvPr id="3" name="Segnaposto contenuto 2">
            <a:extLst>
              <a:ext uri="{FF2B5EF4-FFF2-40B4-BE49-F238E27FC236}">
                <a16:creationId xmlns:a16="http://schemas.microsoft.com/office/drawing/2014/main" id="{919704BD-7BC3-4EF5-BDE0-9B7273F71FF8}"/>
              </a:ext>
            </a:extLst>
          </p:cNvPr>
          <p:cNvSpPr>
            <a:spLocks noGrp="1"/>
          </p:cNvSpPr>
          <p:nvPr>
            <p:ph idx="1"/>
          </p:nvPr>
        </p:nvSpPr>
        <p:spPr/>
        <p:txBody>
          <a:bodyPr>
            <a:normAutofit/>
          </a:bodyPr>
          <a:lstStyle/>
          <a:p>
            <a:pPr marL="0" indent="0" algn="ctr">
              <a:buNone/>
            </a:pPr>
            <a:endParaRPr lang="it-IT" sz="3600" dirty="0">
              <a:solidFill>
                <a:schemeClr val="tx1"/>
              </a:solidFill>
            </a:endParaRPr>
          </a:p>
          <a:p>
            <a:pPr marL="0" indent="0" algn="ctr">
              <a:buNone/>
            </a:pPr>
            <a:r>
              <a:rPr lang="it-IT" sz="3600" dirty="0">
                <a:solidFill>
                  <a:schemeClr val="tx1"/>
                </a:solidFill>
              </a:rPr>
              <a:t>Grazie per l’attenzione</a:t>
            </a:r>
          </a:p>
          <a:p>
            <a:pPr marL="0" indent="0" algn="ctr">
              <a:buNone/>
            </a:pPr>
            <a:r>
              <a:rPr lang="it-IT" sz="3600" dirty="0">
                <a:solidFill>
                  <a:schemeClr val="tx1"/>
                </a:solidFill>
              </a:rPr>
              <a:t>Remo </a:t>
            </a:r>
            <a:r>
              <a:rPr lang="it-IT" sz="3600">
                <a:solidFill>
                  <a:schemeClr val="tx1"/>
                </a:solidFill>
              </a:rPr>
              <a:t>Ronchitelli</a:t>
            </a:r>
            <a:endParaRPr lang="it-IT" sz="3600" dirty="0">
              <a:solidFill>
                <a:schemeClr val="tx1"/>
              </a:solidFill>
            </a:endParaRPr>
          </a:p>
        </p:txBody>
      </p:sp>
    </p:spTree>
    <p:extLst>
      <p:ext uri="{BB962C8B-B14F-4D97-AF65-F5344CB8AC3E}">
        <p14:creationId xmlns:p14="http://schemas.microsoft.com/office/powerpoint/2010/main" val="2639118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C995E6-E99D-42DF-ADA7-32C41E3AFE82}"/>
              </a:ext>
            </a:extLst>
          </p:cNvPr>
          <p:cNvSpPr>
            <a:spLocks noGrp="1"/>
          </p:cNvSpPr>
          <p:nvPr>
            <p:ph type="title"/>
          </p:nvPr>
        </p:nvSpPr>
        <p:spPr/>
        <p:txBody>
          <a:bodyPr/>
          <a:lstStyle/>
          <a:p>
            <a:pPr algn="ctr"/>
            <a:r>
              <a:rPr lang="it-IT" dirty="0"/>
              <a:t>Due casi di studio</a:t>
            </a:r>
          </a:p>
        </p:txBody>
      </p:sp>
      <p:sp>
        <p:nvSpPr>
          <p:cNvPr id="3" name="Segnaposto contenuto 2">
            <a:extLst>
              <a:ext uri="{FF2B5EF4-FFF2-40B4-BE49-F238E27FC236}">
                <a16:creationId xmlns:a16="http://schemas.microsoft.com/office/drawing/2014/main" id="{A92F2BCF-7F99-42F2-8F8F-F770C55900D6}"/>
              </a:ext>
            </a:extLst>
          </p:cNvPr>
          <p:cNvSpPr>
            <a:spLocks noGrp="1"/>
          </p:cNvSpPr>
          <p:nvPr>
            <p:ph idx="1"/>
          </p:nvPr>
        </p:nvSpPr>
        <p:spPr/>
        <p:txBody>
          <a:bodyPr>
            <a:normAutofit/>
          </a:bodyPr>
          <a:lstStyle/>
          <a:p>
            <a:pPr marL="742950" indent="-742950">
              <a:buFont typeface="+mj-lt"/>
              <a:buAutoNum type="arabicPeriod"/>
            </a:pPr>
            <a:endParaRPr lang="it-IT" sz="4400" dirty="0"/>
          </a:p>
          <a:p>
            <a:pPr marL="742950" indent="-742950">
              <a:buFont typeface="+mj-lt"/>
              <a:buAutoNum type="arabicPeriod"/>
            </a:pPr>
            <a:r>
              <a:rPr lang="it-IT" sz="4400" dirty="0"/>
              <a:t>CASA DELLA VELA Trento</a:t>
            </a:r>
          </a:p>
          <a:p>
            <a:pPr marL="742950" indent="-742950">
              <a:buFont typeface="+mj-lt"/>
              <a:buAutoNum type="arabicPeriod"/>
            </a:pPr>
            <a:endParaRPr lang="it-IT" sz="4400" dirty="0"/>
          </a:p>
          <a:p>
            <a:pPr marL="742950" indent="-742950">
              <a:buFont typeface="+mj-lt"/>
              <a:buAutoNum type="arabicPeriod"/>
            </a:pPr>
            <a:r>
              <a:rPr lang="it-IT" sz="4400" dirty="0"/>
              <a:t>BORGO MAZZINI ISRRA Treviso</a:t>
            </a:r>
          </a:p>
          <a:p>
            <a:pPr marL="742950" indent="-742950">
              <a:buFont typeface="+mj-lt"/>
              <a:buAutoNum type="arabicPeriod"/>
            </a:pPr>
            <a:endParaRPr lang="it-IT" sz="4400" dirty="0"/>
          </a:p>
          <a:p>
            <a:pPr marL="742950" indent="-742950">
              <a:buFont typeface="+mj-lt"/>
              <a:buAutoNum type="arabicPeriod"/>
            </a:pPr>
            <a:endParaRPr lang="it-IT" sz="4400" dirty="0"/>
          </a:p>
        </p:txBody>
      </p:sp>
    </p:spTree>
    <p:extLst>
      <p:ext uri="{BB962C8B-B14F-4D97-AF65-F5344CB8AC3E}">
        <p14:creationId xmlns:p14="http://schemas.microsoft.com/office/powerpoint/2010/main" val="3750519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1491A6-72BA-41C7-B773-62FDA76FEAE3}"/>
              </a:ext>
            </a:extLst>
          </p:cNvPr>
          <p:cNvSpPr>
            <a:spLocks noGrp="1"/>
          </p:cNvSpPr>
          <p:nvPr>
            <p:ph type="title"/>
          </p:nvPr>
        </p:nvSpPr>
        <p:spPr/>
        <p:txBody>
          <a:bodyPr/>
          <a:lstStyle/>
          <a:p>
            <a:pPr algn="ctr"/>
            <a:r>
              <a:rPr lang="it-IT" dirty="0"/>
              <a:t>Casa della Vela</a:t>
            </a:r>
          </a:p>
        </p:txBody>
      </p:sp>
      <p:sp>
        <p:nvSpPr>
          <p:cNvPr id="3" name="Segnaposto contenuto 2">
            <a:extLst>
              <a:ext uri="{FF2B5EF4-FFF2-40B4-BE49-F238E27FC236}">
                <a16:creationId xmlns:a16="http://schemas.microsoft.com/office/drawing/2014/main" id="{737E4FC4-CD55-4A4F-8D5F-BC7A0FA719C5}"/>
              </a:ext>
            </a:extLst>
          </p:cNvPr>
          <p:cNvSpPr>
            <a:spLocks noGrp="1"/>
          </p:cNvSpPr>
          <p:nvPr>
            <p:ph idx="1"/>
          </p:nvPr>
        </p:nvSpPr>
        <p:spPr/>
        <p:txBody>
          <a:bodyPr>
            <a:normAutofit lnSpcReduction="10000"/>
          </a:bodyPr>
          <a:lstStyle/>
          <a:p>
            <a:pPr>
              <a:buFont typeface="+mj-lt"/>
              <a:buAutoNum type="arabicPeriod"/>
            </a:pPr>
            <a:r>
              <a:rPr lang="it-IT" sz="3200" dirty="0"/>
              <a:t> Intergenerazionale</a:t>
            </a:r>
          </a:p>
          <a:p>
            <a:pPr>
              <a:buFont typeface="+mj-lt"/>
              <a:buAutoNum type="arabicPeriod"/>
            </a:pPr>
            <a:r>
              <a:rPr lang="it-IT" sz="3200" dirty="0"/>
              <a:t> 6 studentesse università di TN</a:t>
            </a:r>
          </a:p>
          <a:p>
            <a:pPr>
              <a:buFont typeface="+mj-lt"/>
              <a:buAutoNum type="arabicPeriod"/>
            </a:pPr>
            <a:r>
              <a:rPr lang="it-IT" sz="3200" dirty="0"/>
              <a:t> 5 anziane parzialmente autosufficienti</a:t>
            </a:r>
          </a:p>
          <a:p>
            <a:r>
              <a:rPr lang="it-IT" sz="3200" dirty="0"/>
              <a:t>Le Studentesse vivono insieme al piano superiore, le anziane vivono al piano inferiore con la possibilità di condividere spazi, tempo libero, cucina </a:t>
            </a:r>
          </a:p>
        </p:txBody>
      </p:sp>
    </p:spTree>
    <p:extLst>
      <p:ext uri="{BB962C8B-B14F-4D97-AF65-F5344CB8AC3E}">
        <p14:creationId xmlns:p14="http://schemas.microsoft.com/office/powerpoint/2010/main" val="679158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A259B1-8506-45A2-ABC6-3FF3663594BC}"/>
              </a:ext>
            </a:extLst>
          </p:cNvPr>
          <p:cNvSpPr>
            <a:spLocks noGrp="1"/>
          </p:cNvSpPr>
          <p:nvPr>
            <p:ph type="title"/>
          </p:nvPr>
        </p:nvSpPr>
        <p:spPr/>
        <p:txBody>
          <a:bodyPr/>
          <a:lstStyle/>
          <a:p>
            <a:pPr algn="ctr"/>
            <a:r>
              <a:rPr lang="it-IT" dirty="0"/>
              <a:t>Casa della Vela</a:t>
            </a:r>
          </a:p>
        </p:txBody>
      </p:sp>
      <p:pic>
        <p:nvPicPr>
          <p:cNvPr id="5" name="Segnaposto contenuto 4">
            <a:extLst>
              <a:ext uri="{FF2B5EF4-FFF2-40B4-BE49-F238E27FC236}">
                <a16:creationId xmlns:a16="http://schemas.microsoft.com/office/drawing/2014/main" id="{8CC499F4-AEEB-416A-AB41-5830CDC3267E}"/>
              </a:ext>
            </a:extLst>
          </p:cNvPr>
          <p:cNvPicPr>
            <a:picLocks noGrp="1" noChangeAspect="1"/>
          </p:cNvPicPr>
          <p:nvPr>
            <p:ph idx="1"/>
          </p:nvPr>
        </p:nvPicPr>
        <p:blipFill>
          <a:blip r:embed="rId2"/>
          <a:stretch>
            <a:fillRect/>
          </a:stretch>
        </p:blipFill>
        <p:spPr>
          <a:xfrm>
            <a:off x="3704824" y="2695460"/>
            <a:ext cx="6045200" cy="3778250"/>
          </a:xfrm>
        </p:spPr>
      </p:pic>
    </p:spTree>
    <p:extLst>
      <p:ext uri="{BB962C8B-B14F-4D97-AF65-F5344CB8AC3E}">
        <p14:creationId xmlns:p14="http://schemas.microsoft.com/office/powerpoint/2010/main" val="4092527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029654-55D0-431E-A724-E5B8393680F5}"/>
              </a:ext>
            </a:extLst>
          </p:cNvPr>
          <p:cNvSpPr>
            <a:spLocks noGrp="1"/>
          </p:cNvSpPr>
          <p:nvPr>
            <p:ph type="title"/>
          </p:nvPr>
        </p:nvSpPr>
        <p:spPr/>
        <p:txBody>
          <a:bodyPr/>
          <a:lstStyle/>
          <a:p>
            <a:pPr algn="ctr"/>
            <a:r>
              <a:rPr lang="it-IT" dirty="0"/>
              <a:t>Casa della Vela</a:t>
            </a:r>
          </a:p>
        </p:txBody>
      </p:sp>
      <p:sp>
        <p:nvSpPr>
          <p:cNvPr id="3" name="Segnaposto contenuto 2">
            <a:extLst>
              <a:ext uri="{FF2B5EF4-FFF2-40B4-BE49-F238E27FC236}">
                <a16:creationId xmlns:a16="http://schemas.microsoft.com/office/drawing/2014/main" id="{F5F1ACA8-8652-467E-9FE8-5A487D230C4F}"/>
              </a:ext>
            </a:extLst>
          </p:cNvPr>
          <p:cNvSpPr>
            <a:spLocks noGrp="1"/>
          </p:cNvSpPr>
          <p:nvPr>
            <p:ph idx="1"/>
          </p:nvPr>
        </p:nvSpPr>
        <p:spPr>
          <a:xfrm>
            <a:off x="2391503" y="1905000"/>
            <a:ext cx="8915400" cy="3777622"/>
          </a:xfrm>
        </p:spPr>
        <p:txBody>
          <a:bodyPr>
            <a:normAutofit fontScale="92500" lnSpcReduction="10000"/>
          </a:bodyPr>
          <a:lstStyle/>
          <a:p>
            <a:pPr marL="0" indent="0" algn="ctr">
              <a:buNone/>
            </a:pPr>
            <a:r>
              <a:rPr lang="it-IT" sz="3600" dirty="0"/>
              <a:t>Organizzazione</a:t>
            </a:r>
          </a:p>
          <a:p>
            <a:r>
              <a:rPr lang="it-IT" sz="3600" dirty="0"/>
              <a:t> Le anziane scelgono di venire e coabitare portando qualcosa di sé</a:t>
            </a:r>
          </a:p>
          <a:p>
            <a:r>
              <a:rPr lang="it-IT" sz="3600" dirty="0"/>
              <a:t> Sono seguite da una animatrice che le stimola con attività quotidiane</a:t>
            </a:r>
          </a:p>
          <a:p>
            <a:r>
              <a:rPr lang="it-IT" sz="3600" dirty="0"/>
              <a:t> Le studentesse si comportano con spontaneità</a:t>
            </a:r>
          </a:p>
          <a:p>
            <a:endParaRPr lang="it-IT" dirty="0"/>
          </a:p>
        </p:txBody>
      </p:sp>
    </p:spTree>
    <p:extLst>
      <p:ext uri="{BB962C8B-B14F-4D97-AF65-F5344CB8AC3E}">
        <p14:creationId xmlns:p14="http://schemas.microsoft.com/office/powerpoint/2010/main" val="2480860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F4B2D7-3308-4204-B9EA-C86CF22460E0}"/>
              </a:ext>
            </a:extLst>
          </p:cNvPr>
          <p:cNvSpPr>
            <a:spLocks noGrp="1"/>
          </p:cNvSpPr>
          <p:nvPr>
            <p:ph type="title"/>
          </p:nvPr>
        </p:nvSpPr>
        <p:spPr/>
        <p:txBody>
          <a:bodyPr/>
          <a:lstStyle/>
          <a:p>
            <a:pPr algn="ctr"/>
            <a:r>
              <a:rPr lang="it-IT" dirty="0"/>
              <a:t>Casa della Vela</a:t>
            </a:r>
          </a:p>
        </p:txBody>
      </p:sp>
      <p:pic>
        <p:nvPicPr>
          <p:cNvPr id="5" name="Segnaposto contenuto 4">
            <a:extLst>
              <a:ext uri="{FF2B5EF4-FFF2-40B4-BE49-F238E27FC236}">
                <a16:creationId xmlns:a16="http://schemas.microsoft.com/office/drawing/2014/main" id="{BD3E3C83-EBBC-4DD2-BFF0-10C2C22D9012}"/>
              </a:ext>
            </a:extLst>
          </p:cNvPr>
          <p:cNvPicPr>
            <a:picLocks noGrp="1" noChangeAspect="1"/>
          </p:cNvPicPr>
          <p:nvPr>
            <p:ph idx="1"/>
          </p:nvPr>
        </p:nvPicPr>
        <p:blipFill>
          <a:blip r:embed="rId2"/>
          <a:stretch>
            <a:fillRect/>
          </a:stretch>
        </p:blipFill>
        <p:spPr>
          <a:xfrm>
            <a:off x="4024313" y="2133600"/>
            <a:ext cx="6045200" cy="3778250"/>
          </a:xfrm>
        </p:spPr>
      </p:pic>
    </p:spTree>
    <p:extLst>
      <p:ext uri="{BB962C8B-B14F-4D97-AF65-F5344CB8AC3E}">
        <p14:creationId xmlns:p14="http://schemas.microsoft.com/office/powerpoint/2010/main" val="92049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E7B538-3C24-4E73-9060-54A91FB15A1B}"/>
              </a:ext>
            </a:extLst>
          </p:cNvPr>
          <p:cNvSpPr>
            <a:spLocks noGrp="1"/>
          </p:cNvSpPr>
          <p:nvPr>
            <p:ph type="title"/>
          </p:nvPr>
        </p:nvSpPr>
        <p:spPr/>
        <p:txBody>
          <a:bodyPr/>
          <a:lstStyle/>
          <a:p>
            <a:pPr algn="ctr"/>
            <a:r>
              <a:rPr lang="it-IT" dirty="0"/>
              <a:t>Casa della Vela</a:t>
            </a:r>
          </a:p>
        </p:txBody>
      </p:sp>
      <p:sp>
        <p:nvSpPr>
          <p:cNvPr id="3" name="Segnaposto contenuto 2">
            <a:extLst>
              <a:ext uri="{FF2B5EF4-FFF2-40B4-BE49-F238E27FC236}">
                <a16:creationId xmlns:a16="http://schemas.microsoft.com/office/drawing/2014/main" id="{AF0F3A6F-4C27-448E-BEB1-88BC6E79FD82}"/>
              </a:ext>
            </a:extLst>
          </p:cNvPr>
          <p:cNvSpPr>
            <a:spLocks noGrp="1"/>
          </p:cNvSpPr>
          <p:nvPr>
            <p:ph idx="1"/>
          </p:nvPr>
        </p:nvSpPr>
        <p:spPr/>
        <p:txBody>
          <a:bodyPr>
            <a:normAutofit/>
          </a:bodyPr>
          <a:lstStyle/>
          <a:p>
            <a:pPr marL="0" indent="0" algn="ctr">
              <a:buNone/>
            </a:pPr>
            <a:r>
              <a:rPr lang="it-IT" sz="3200"/>
              <a:t>Governance</a:t>
            </a:r>
            <a:endParaRPr lang="it-IT" sz="3200" dirty="0"/>
          </a:p>
          <a:p>
            <a:r>
              <a:rPr lang="it-IT" sz="3200" dirty="0"/>
              <a:t>Una cooperativa sociale, piccola ma con anni di esperienza, radicata nel territorio, capace di fornire servizi che comprendono l’abitare, i pasti, ginnastica dolce, attività cognitive</a:t>
            </a:r>
          </a:p>
        </p:txBody>
      </p:sp>
    </p:spTree>
    <p:extLst>
      <p:ext uri="{BB962C8B-B14F-4D97-AF65-F5344CB8AC3E}">
        <p14:creationId xmlns:p14="http://schemas.microsoft.com/office/powerpoint/2010/main" val="2156750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481324-4E27-4839-BCDC-CBE585E0BFBA}"/>
              </a:ext>
            </a:extLst>
          </p:cNvPr>
          <p:cNvSpPr>
            <a:spLocks noGrp="1"/>
          </p:cNvSpPr>
          <p:nvPr>
            <p:ph type="title"/>
          </p:nvPr>
        </p:nvSpPr>
        <p:spPr/>
        <p:txBody>
          <a:bodyPr/>
          <a:lstStyle/>
          <a:p>
            <a:pPr algn="ctr"/>
            <a:r>
              <a:rPr lang="it-IT" dirty="0"/>
              <a:t>Casa della Vela</a:t>
            </a:r>
          </a:p>
        </p:txBody>
      </p:sp>
      <p:pic>
        <p:nvPicPr>
          <p:cNvPr id="5" name="Segnaposto contenuto 4">
            <a:extLst>
              <a:ext uri="{FF2B5EF4-FFF2-40B4-BE49-F238E27FC236}">
                <a16:creationId xmlns:a16="http://schemas.microsoft.com/office/drawing/2014/main" id="{0DF3A178-43C0-4BC0-981C-ADCE6418B959}"/>
              </a:ext>
            </a:extLst>
          </p:cNvPr>
          <p:cNvPicPr>
            <a:picLocks noGrp="1" noChangeAspect="1"/>
          </p:cNvPicPr>
          <p:nvPr>
            <p:ph idx="1"/>
          </p:nvPr>
        </p:nvPicPr>
        <p:blipFill>
          <a:blip r:embed="rId2"/>
          <a:stretch>
            <a:fillRect/>
          </a:stretch>
        </p:blipFill>
        <p:spPr>
          <a:xfrm>
            <a:off x="4024313" y="2133600"/>
            <a:ext cx="6045200" cy="3778250"/>
          </a:xfrm>
        </p:spPr>
      </p:pic>
    </p:spTree>
    <p:extLst>
      <p:ext uri="{BB962C8B-B14F-4D97-AF65-F5344CB8AC3E}">
        <p14:creationId xmlns:p14="http://schemas.microsoft.com/office/powerpoint/2010/main" val="1447565988"/>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335</TotalTime>
  <Words>1395</Words>
  <Application>Microsoft Office PowerPoint</Application>
  <PresentationFormat>Widescreen</PresentationFormat>
  <Paragraphs>123</Paragraphs>
  <Slides>28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28</vt:i4>
      </vt:variant>
    </vt:vector>
  </HeadingPairs>
  <TitlesOfParts>
    <vt:vector size="33" baseType="lpstr">
      <vt:lpstr>Arial</vt:lpstr>
      <vt:lpstr>Century Gothic</vt:lpstr>
      <vt:lpstr>Wingdings</vt:lpstr>
      <vt:lpstr>Wingdings 3</vt:lpstr>
      <vt:lpstr>Filo</vt:lpstr>
      <vt:lpstr>Cohousing per anziani </vt:lpstr>
      <vt:lpstr>Cohousing per anziani</vt:lpstr>
      <vt:lpstr>Due casi di studio</vt:lpstr>
      <vt:lpstr>Casa della Vela</vt:lpstr>
      <vt:lpstr>Casa della Vela</vt:lpstr>
      <vt:lpstr>Casa della Vela</vt:lpstr>
      <vt:lpstr>Casa della Vela</vt:lpstr>
      <vt:lpstr>Casa della Vela</vt:lpstr>
      <vt:lpstr>Casa della Vela</vt:lpstr>
      <vt:lpstr>ISRAA</vt:lpstr>
      <vt:lpstr>BORGO MAZZINI ISRAA</vt:lpstr>
      <vt:lpstr>ISRAA</vt:lpstr>
      <vt:lpstr>ISRAA</vt:lpstr>
      <vt:lpstr>BORGO MAZZINI ISRAA</vt:lpstr>
      <vt:lpstr>BORGO MAZZINI ISRAA</vt:lpstr>
      <vt:lpstr>BORGO MAZZINI ISRAA</vt:lpstr>
      <vt:lpstr>BORGO MAZZINI ISRAA</vt:lpstr>
      <vt:lpstr>BORGO MAZZINI ISRAA</vt:lpstr>
      <vt:lpstr>BORGO MAZZINI ISRAA</vt:lpstr>
      <vt:lpstr>BORGO MAZZINI ISRAA</vt:lpstr>
      <vt:lpstr>BORGO MAZZINI ISRAA</vt:lpstr>
      <vt:lpstr>BORGO MAZZINI ISRAA</vt:lpstr>
      <vt:lpstr>BORGO MAZZINI ISRAA</vt:lpstr>
      <vt:lpstr>Invecchiamento Attivo</vt:lpstr>
      <vt:lpstr>Flusso di Valore in € Euro </vt:lpstr>
      <vt:lpstr>Flusso di Valore in € Euro </vt:lpstr>
      <vt:lpstr>Livello Politico Istituzionale</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Cohousing per anziani </dc:title>
  <dc:creator>Acer</dc:creator>
  <cp:lastModifiedBy>Acer</cp:lastModifiedBy>
  <cp:revision>77</cp:revision>
  <dcterms:created xsi:type="dcterms:W3CDTF">2018-11-06T13:47:42Z</dcterms:created>
  <dcterms:modified xsi:type="dcterms:W3CDTF">2018-12-02T12:59:27Z</dcterms:modified>
</cp:coreProperties>
</file>